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9144000"/>
  <p:notesSz cx="7010400" cy="9296400"/>
  <p:embeddedFontLst>
    <p:embeddedFont>
      <p:font typeface="Tahoma"/>
      <p:regular r:id="rId23"/>
      <p:bold r:id="rId24"/>
    </p:embeddedFont>
    <p:embeddedFont>
      <p:font typeface="Book Antiqua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Tahoma-bold.fntdata"/><Relationship Id="rId23" Type="http://schemas.openxmlformats.org/officeDocument/2006/relationships/font" Target="fonts/Tahom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ookAntiqua-bold.fntdata"/><Relationship Id="rId25" Type="http://schemas.openxmlformats.org/officeDocument/2006/relationships/font" Target="fonts/BookAntiqua-regular.fntdata"/><Relationship Id="rId28" Type="http://schemas.openxmlformats.org/officeDocument/2006/relationships/font" Target="fonts/BookAntiqua-boldItalic.fntdata"/><Relationship Id="rId27" Type="http://schemas.openxmlformats.org/officeDocument/2006/relationships/font" Target="fonts/BookAntiqu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052" cy="465456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760" y="0"/>
            <a:ext cx="3038052" cy="465456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356"/>
            <a:ext cx="3038052" cy="465456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760" y="8829356"/>
            <a:ext cx="3038052" cy="465456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/>
          </a:p>
        </p:txBody>
      </p:sp>
      <p:sp>
        <p:nvSpPr>
          <p:cNvPr id="150" name="Google Shape;150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d9026d05a2_0_0:notes"/>
          <p:cNvSpPr txBox="1"/>
          <p:nvPr>
            <p:ph idx="1" type="body"/>
          </p:nvPr>
        </p:nvSpPr>
        <p:spPr>
          <a:xfrm>
            <a:off x="700723" y="4416267"/>
            <a:ext cx="5609100" cy="41826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1d9026d05a2_0_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d6fec3a807_0_6:notes"/>
          <p:cNvSpPr txBox="1"/>
          <p:nvPr>
            <p:ph idx="1" type="body"/>
          </p:nvPr>
        </p:nvSpPr>
        <p:spPr>
          <a:xfrm>
            <a:off x="700723" y="4416267"/>
            <a:ext cx="5609100" cy="41826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d6fec3a807_0_6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bdfc5612b_0_4:notes"/>
          <p:cNvSpPr txBox="1"/>
          <p:nvPr>
            <p:ph idx="1" type="body"/>
          </p:nvPr>
        </p:nvSpPr>
        <p:spPr>
          <a:xfrm>
            <a:off x="700723" y="4416267"/>
            <a:ext cx="5609100" cy="41826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abdfc5612b_0_4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bdfc5612b_0_16:notes"/>
          <p:cNvSpPr txBox="1"/>
          <p:nvPr>
            <p:ph idx="1" type="body"/>
          </p:nvPr>
        </p:nvSpPr>
        <p:spPr>
          <a:xfrm>
            <a:off x="700723" y="4416267"/>
            <a:ext cx="5609100" cy="41826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abdfc5612b_0_16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131" name="Google Shape;131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700723" y="4416267"/>
            <a:ext cx="5608956" cy="418274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217420" y="-160020"/>
            <a:ext cx="470916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4800"/>
              <a:buFont typeface="Lucida Sans"/>
              <a:buNone/>
              <a:defRPr b="1" sz="4800" cap="none">
                <a:solidFill>
                  <a:srgbClr val="FFA47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E4A"/>
              </a:buClr>
              <a:buSzPts val="4800"/>
              <a:buFont typeface="Lucida Sans"/>
              <a:buNone/>
              <a:defRPr b="1" sz="4800" cap="none">
                <a:solidFill>
                  <a:srgbClr val="FF8E4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49250" lvl="2" marL="137160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49250" lvl="2" marL="137160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4100"/>
              <a:buFont typeface="Lucida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56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56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7660" lvl="0" marL="45720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7660" lvl="0" marL="45720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9D63"/>
              </a:buClr>
              <a:buSzPts val="2200"/>
              <a:buFont typeface="Lucida Sans"/>
              <a:buNone/>
              <a:defRPr b="0" sz="2200">
                <a:solidFill>
                  <a:srgbClr val="FF9D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61314" lvl="2" marL="1371600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2000"/>
              <a:buFont typeface="Lucida Sans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lt2"/>
          </a:solidFill>
          <a:ln cap="sq" cmpd="sng" w="444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90500" dir="2700000" dist="228600" sy="90000">
              <a:srgbClr val="000000">
                <a:alpha val="2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8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Char char="◼"/>
              <a:defRPr b="0" i="0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Noto Sans Symbols"/>
              <a:buChar char="🢭"/>
              <a:defRPr b="0" i="0" sz="2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🢝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🢝"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89560" lvl="1" marL="91440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indent="-288925" lvl="2" marL="1371600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indent="-285750" lvl="3" marL="182880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indent="-285750" lvl="4" marL="228600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A475"/>
              </a:buClr>
              <a:buSzPts val="4100"/>
              <a:buFont typeface="Lucida Sans"/>
              <a:buNone/>
              <a:defRPr b="1" i="0" sz="4100" u="none" cap="none" strike="noStrike">
                <a:solidFill>
                  <a:srgbClr val="FFA475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17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Noto Sans Symbols"/>
              <a:buChar char="▣"/>
              <a:defRPr b="0" i="0" sz="2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50519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Char char="◼"/>
              <a:defRPr b="0" i="0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61314" lvl="2" marL="1371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Noto Sans Symbols"/>
              <a:buChar char="🢭"/>
              <a:defRPr b="0" i="0" sz="2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🢝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🢝"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0" y="277825"/>
            <a:ext cx="9144000" cy="26940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47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WHRSD </a:t>
            </a:r>
            <a:endParaRPr sz="47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Informações do Programa </a:t>
            </a:r>
            <a:endParaRPr sz="37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de Jardim de Infância</a:t>
            </a:r>
            <a:endParaRPr sz="37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Inscrições abrem em 8 de março de 2023</a:t>
            </a:r>
            <a:endParaRPr sz="37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t/>
            </a:r>
            <a:endParaRPr sz="37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190500" y="3210201"/>
            <a:ext cx="8763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340"/>
              <a:buFont typeface="Noto Sans Symbols"/>
              <a:buNone/>
            </a:pPr>
            <a:r>
              <a:rPr b="1" i="1" lang="en-US" sz="3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21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Uma mente quando expandida por uma nova ideia nunca recupera</a:t>
            </a:r>
            <a:r>
              <a:rPr lang="en-US" sz="21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suas dimensões originais</a:t>
            </a:r>
            <a:r>
              <a:rPr b="1" i="1" lang="en-US" sz="3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   -</a:t>
            </a:r>
            <a:r>
              <a:rPr b="1" i="1" lang="en-US" sz="2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Anônimo</a:t>
            </a:r>
            <a:endParaRPr b="1" i="1" sz="3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811400" y="4734200"/>
            <a:ext cx="31902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Louise A. Conley Elementary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Karen Downey, Diretora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 H. Duval Jr Elementary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Darlene Foley, Diretora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Indian Head Elementary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Joel Jocelyn, Diretor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 b="13815" l="25396" r="16685" t="24367"/>
          <a:stretch/>
        </p:blipFill>
        <p:spPr>
          <a:xfrm rot="5400000">
            <a:off x="5350075" y="4817375"/>
            <a:ext cx="2107100" cy="16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0" y="398900"/>
            <a:ext cx="9144000" cy="5037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Times New Roman"/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Processo de Registro</a:t>
            </a:r>
            <a:endParaRPr sz="3200"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152400" y="1076425"/>
            <a:ext cx="88392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As inscrições on-line abrem em 8 de março de 2023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Visite o site www.whrsd.org e clique no ícone de registro e siga o link para registros on-line.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Se você precisar de uma cópia em papel do pacote de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matrícula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para preencher, entre em contato com a Registradora do Distrito, Kristen Foley, pelo telefone 781-618-7481, Kristen.foley@whrsd.org. Você também pode imprimir o pacote do site.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O link de registro online é https://campus.whrsd.org/campus/OLRLoginKiosk/whitmanhanson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O serviço de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matrícula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e os agendamentos de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matrícula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estarão disponíveis de 8 de março de 2023 a 3 de maio de 2023, das 9h às 12h, de segunda a quinta-feira, para retirar ou entregar os pacotes de registro.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As consultas de matrícula são realizadas na Whitman-Hanson High School. Entre em contato com o secretário distrital para marcar uma consulta.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0" y="550825"/>
            <a:ext cx="9144000" cy="11430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</a:pPr>
            <a:r>
              <a:rPr lang="en-US" sz="32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Outras informações importantes</a:t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426225" y="2494763"/>
            <a:ext cx="5748300" cy="28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228600" rtl="0" algn="l">
              <a:spcBef>
                <a:spcPts val="56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Rotas de ônibus</a:t>
            </a:r>
            <a:endParaRPr sz="2400"/>
          </a:p>
          <a:p>
            <a:pPr indent="-381000" lvl="0" marL="228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Café da manhã, almoço e lanches</a:t>
            </a:r>
            <a:endParaRPr sz="2400"/>
          </a:p>
          <a:p>
            <a:pPr indent="-381000" lvl="0" marL="228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Open House </a:t>
            </a:r>
            <a:r>
              <a:rPr lang="en-US" sz="2400"/>
              <a:t>(Visitar</a:t>
            </a:r>
            <a:r>
              <a:rPr lang="en-US" sz="2400"/>
              <a:t> a escola)</a:t>
            </a:r>
            <a:endParaRPr sz="2400"/>
          </a:p>
          <a:p>
            <a:pPr indent="-381000" lvl="0" marL="228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Informações de Triagem</a:t>
            </a:r>
            <a:endParaRPr sz="2400"/>
          </a:p>
          <a:p>
            <a:pPr indent="-381000" lvl="0" marL="228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Dicas para se preparar para o jardim de infância</a:t>
            </a:r>
            <a:endParaRPr sz="2400"/>
          </a:p>
          <a:p>
            <a:pPr indent="-381000" lvl="0" marL="228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Datas importantes</a:t>
            </a:r>
            <a:endParaRPr sz="2400"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7324" y="2571475"/>
            <a:ext cx="3207385" cy="2405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75" y="274650"/>
            <a:ext cx="9144000" cy="6687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Rotas de ônibus</a:t>
            </a:r>
            <a:endParaRPr/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243075" y="1313550"/>
            <a:ext cx="7412700" cy="42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1480" lvl="0" marL="54864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Os alunos serão designados para um ônibus para ir e voltar da escola. As designações de ônibus são para cinco dias consecutivos.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Deve haver um pai/responsável ou adulto autorizado presente no ponto de ônibus da criança. Os alunos serão levados para a próxima escola roteada para os pais buscarem se ninguém estiver na parada.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Alterações de transporte (incluindo arranjos de creches) devem ser feitas por meio do formulário de solicitação de alteração no site www.whrsd.org e clique no ícone Transporte.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Os pais são incentivados a consultar as diretrizes de transporte do distrito, que podem ser encontradas em www.whrsd.org, e clicar no ícone Transporte.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910" lvl="0" marL="54864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407738" y="3454587"/>
            <a:ext cx="1984300" cy="148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0" y="374350"/>
            <a:ext cx="9144000" cy="6288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Café da manhã, Almoço e Lanche</a:t>
            </a:r>
            <a:endParaRPr/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687325" y="1417650"/>
            <a:ext cx="82296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WHRSD oferece café da manhã e almoço diariamente. Visite o site do WHRSD para ver as opções de refeições.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Um programa de pagamento de refeições está disponível.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Todos os alunos trazem um lanche saudável e uma bebida diariamente. Os alunos podem trazer seu próprio lanche ou comprá-lo em nosso refeitório.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spcBef>
                <a:spcPts val="56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910" lvl="0" marL="548640" rtl="0" algn="l"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0" y="274650"/>
            <a:ext cx="9144000" cy="6837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ucida Sans"/>
              <a:buNone/>
            </a:pPr>
            <a:r>
              <a:rPr lang="en-US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Open House (Visita a Escola)</a:t>
            </a:r>
            <a:endParaRPr/>
          </a:p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457200" y="1449550"/>
            <a:ext cx="8229600" cy="29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O Open House (Visita a Escola) é a oportunidade para você apresentar seu filho à escola e conhecer o professor dele.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Open House e orientação serão realizadas em cada escola individual. O Open House é normalmente realizado na noite anterior ao início das aulas, das 16h30 às 18h00.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" rtl="0" algn="l"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" rtl="0" algn="l"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388" y="4858413"/>
            <a:ext cx="2315200" cy="17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 b="14522" l="0" r="0" t="0"/>
          <a:stretch/>
        </p:blipFill>
        <p:spPr>
          <a:xfrm>
            <a:off x="5972084" y="4858425"/>
            <a:ext cx="2714717" cy="17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125" y="4856750"/>
            <a:ext cx="2315200" cy="17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0" y="336000"/>
            <a:ext cx="9144000" cy="6972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ucida Sans"/>
              <a:buNone/>
            </a:pPr>
            <a:r>
              <a:rPr lang="en-US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Informações de Triagem</a:t>
            </a:r>
            <a:endParaRPr/>
          </a:p>
        </p:txBody>
      </p:sp>
      <p:sp>
        <p:nvSpPr>
          <p:cNvPr id="188" name="Google Shape;188;p27"/>
          <p:cNvSpPr txBox="1"/>
          <p:nvPr>
            <p:ph idx="1" type="body"/>
          </p:nvPr>
        </p:nvSpPr>
        <p:spPr>
          <a:xfrm>
            <a:off x="249475" y="1388750"/>
            <a:ext cx="7896900" cy="46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As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triagens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do jardim de infância serão realizadas na escola de seu filho. Este pequeno monitor de desenvolvimento é o primeiro indicador de quais conhecimentos e habilidades seu filho traz para o jardim de infância. As triagens do jardim de infância ocorrerão na semana de 22 de maio para os alunos matriculados.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Esta é uma grande oportunidade para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alunos que chegam e famílias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para ver a escola e conhecer alguns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dos funcionários quem estará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apoiando seu filho.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1544" lvl="1" marL="868680" rtl="0" algn="l">
              <a:spcBef>
                <a:spcPts val="48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3">
            <a:alphaModFix/>
          </a:blip>
          <a:srcRect b="18293" l="0" r="0" t="0"/>
          <a:stretch/>
        </p:blipFill>
        <p:spPr>
          <a:xfrm>
            <a:off x="4970851" y="4327875"/>
            <a:ext cx="3689025" cy="226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0" y="274650"/>
            <a:ext cx="9144000" cy="6837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Dicas para se preparar para o jardim de infância</a:t>
            </a:r>
            <a:endParaRPr/>
          </a:p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419550" y="1345850"/>
            <a:ext cx="8304900" cy="51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Pratique habilidades de autocuidado, como vestir um casaco, sapatos e botas, incluindo fechar, abotoar e fechar.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Divirta-se criando com giz de cera, tesoura e cola! Os alunos precisam de muita prática segurando lápis/crayons com uma pegada adequada.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Como as crianças aprendem a ler, somar e subtrair? Tudo começa quando você: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leia em voz alta todas as noites com seu filho, incluindo canções de ninar e canções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inclua músicas infantis como a música ABC e Old McDonald em sua lista de reprodução!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Incentive a fala e a conversa enquanto lê, dirige e faz compras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jogar jogos com seu filho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encontrar números, formas e cores no ambiente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fornecer oportunidades para escrever, desenhar e praticar letras, números e nomes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555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04577" lvl="0" marL="54864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SzPts val="1683"/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04577" lvl="0" marL="54864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SzPts val="1683"/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type="title"/>
          </p:nvPr>
        </p:nvSpPr>
        <p:spPr>
          <a:xfrm>
            <a:off x="0" y="5830075"/>
            <a:ext cx="9144000" cy="6264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Obrigada</a:t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0" y="225975"/>
            <a:ext cx="9144000" cy="7227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Datas Importantes</a:t>
            </a:r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383850" y="948675"/>
            <a:ext cx="8376300" cy="46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8 de março de 2023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- As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matrículas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começam às 9h. Inscreva-se online ou imprima um pacote do site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8 de março a 3 de maio de 2023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As consultas podem ser feitas para entregar os pacotes de inscrição. Entre em contato com a Registradora do Distrito, Kristen Foley, pelo telefone 781-618-7481. O registro concluído inclui toda a documentação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Semana de 22 de maio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- Triagens do jardim de infância em cada escola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Open House (Visita a Escola)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- normalmente na noite anterior ao início das aulas, das 16h30 às 18h00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Primeiro dia de aula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- TBD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(Não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 determinado ainda)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0" y="304800"/>
            <a:ext cx="9144000" cy="9144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Whitman-Hanson Regional Schools </a:t>
            </a:r>
            <a:endParaRPr sz="32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Declaração de visão</a:t>
            </a:r>
            <a:endParaRPr sz="32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658575" y="1333500"/>
            <a:ext cx="8361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O Distrito Escolar Whitman-Hanson Regional oferece um ambiente de aprendizado seguro e oportunidades abrangentes de aprendizado centradas no aluno que são relevantes e desafiadoras.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Em parceria de apoio com todas as partes interessadas, nosso distrito está comprometido em desenvolver uma base acadêmica que enfatize o aprendizado socioemocional, o pensamento crítico, a criatividade e as habilidades de comunicação.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SzPts val="1100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Cada aluno, como aprendiz ao longo da vida, está preparado para enfrentar as oportunidades do futuro com as habilidades necessárias para se tornar um cidadão responsável.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72200"/>
            <a:ext cx="902017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2224700" y="1183213"/>
            <a:ext cx="6811800" cy="47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Distrito Escolar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Whitman-Hanson Regional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oferece o Jardim de Infância Universal em Período Integral, gratuito em cada escola primária.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Ensinamos a criança por meio de aulas em grandes e pequenos grupos, juntamente com instrução individualizada.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0" y="365125"/>
            <a:ext cx="9144000" cy="5847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Nosso programa de jardim de infância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0" l="5606" r="0" t="0"/>
          <a:stretch/>
        </p:blipFill>
        <p:spPr>
          <a:xfrm rot="5400000">
            <a:off x="-253863" y="1437062"/>
            <a:ext cx="2471525" cy="19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8533" l="0" r="0" t="0"/>
          <a:stretch/>
        </p:blipFill>
        <p:spPr>
          <a:xfrm>
            <a:off x="7350700" y="4810300"/>
            <a:ext cx="1793301" cy="204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199500" y="4017600"/>
            <a:ext cx="8745000" cy="28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Isto é conseguido através de uma abordagem centrada. As crianças se envolvem em atividades práticas, experiências de aprendizado cooperativo e exploração individual.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salas de aula têm um mínimo de 18 alunos 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máximo fica a critério do Distrito.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0" y="449200"/>
            <a:ext cx="9144000" cy="5460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Nosso programa de jardim de infância</a:t>
            </a:r>
            <a:endParaRPr/>
          </a:p>
        </p:txBody>
      </p:sp>
      <p:sp>
        <p:nvSpPr>
          <p:cNvPr id="113" name="Google Shape;113;p16"/>
          <p:cNvSpPr txBox="1"/>
          <p:nvPr/>
        </p:nvSpPr>
        <p:spPr>
          <a:xfrm>
            <a:off x="339300" y="1130275"/>
            <a:ext cx="8465400" cy="52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jardim de infância de dia inteiro permite uma exploração profunda dos objetivos do jardim de infância e oportunidades adicionais para descoberta e interações sociais.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jardim de infância em período integral aumentou as oportunidades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aprender em uma variedade de contextos que incluem atividades independentes, em pequenos grupos e dirigidas pelo professor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praticar habilidades motoras pequenas e grandes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-"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trabalhar e brincar com diferentes colegas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jardim de infância em período integral tem biblioteca,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Música, arte ou bem-estar diariamente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Almoço e recreio diariamente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b="12823" l="5446" r="0" t="0"/>
          <a:stretch/>
        </p:blipFill>
        <p:spPr>
          <a:xfrm>
            <a:off x="6272100" y="5027975"/>
            <a:ext cx="2752075" cy="19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0" y="414950"/>
            <a:ext cx="9144000" cy="5844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Nosso programa de jardim de infância</a:t>
            </a:r>
            <a:endParaRPr b="1" sz="3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t/>
            </a:r>
            <a:endParaRPr sz="3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4186900" y="1891350"/>
            <a:ext cx="4632900" cy="3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Segue o currículo de matemática e ELA (Artes da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Língua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Inglesa)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distrito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dia inclui instrução de leitura, escrita, fonética e matemática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Oportunidades incorporadas para socialização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 alunos usam os recursos de tecnologia do distrito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182588"/>
            <a:ext cx="3882102" cy="291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0" y="550825"/>
            <a:ext cx="9144000" cy="11430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</a:pPr>
            <a:r>
              <a:rPr lang="en-US" sz="32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Informações importantes sobre a Matricula </a:t>
            </a:r>
            <a:endParaRPr/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547525" y="2554688"/>
            <a:ext cx="5748300" cy="28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Elegibilidade para jardim de infância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Prova de residência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Imunização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Processo de </a:t>
            </a:r>
            <a:r>
              <a:rPr lang="en-US"/>
              <a:t>Matrícula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/>
          </a:blip>
          <a:srcRect b="20954" l="12491" r="12258" t="0"/>
          <a:stretch/>
        </p:blipFill>
        <p:spPr>
          <a:xfrm>
            <a:off x="5315780" y="2273525"/>
            <a:ext cx="3628221" cy="28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0" y="629050"/>
            <a:ext cx="9144000" cy="539400"/>
          </a:xfrm>
          <a:prstGeom prst="rect">
            <a:avLst/>
          </a:prstGeom>
          <a:solidFill>
            <a:srgbClr val="980000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Elegibilidade para jardim de infância</a:t>
            </a:r>
            <a:endParaRPr/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1480" lvl="0" marL="5486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Somente as crianças que atingiram a idade de 5 anos antes de 1º de setembro de 2023 devem ser admitidas na escola.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Os alunos que estão atualmente matriculados na Whitman-Hanson Preschool Academy preencherão uma versão resumida do pacote de 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Matrícula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 compartilhado pela equipe da pré-escola.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spcBef>
                <a:spcPts val="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 b="1" sz="25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910" lvl="0" marL="548640" rtl="0" algn="l"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/>
          </a:p>
          <a:p>
            <a:pPr indent="-411480" lvl="0" marL="548640" rtl="0" algn="l"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1480" lvl="0" marL="548640" rtl="0" algn="l">
              <a:spcBef>
                <a:spcPts val="56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69000" y="644375"/>
            <a:ext cx="9006000" cy="4971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Prova de residência</a:t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457200" y="1018750"/>
            <a:ext cx="8229600" cy="44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20"/>
              <a:buFont typeface="Noto Sans Symbols"/>
              <a:buNone/>
            </a:pPr>
            <a:r>
              <a:t/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Carteira de habilitação válida/identidade com foto válida de Massachusetts mostrando um endereço de Whitman/Hanson/passaporte válido, datado do último ano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Cópia do contrato de aluguel /declaração de hipoteca/nota fiscal/escritura/compra e venda/Declaração legal do proprietário afirmando a residencia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Conta de serviços públicos (gás, óleo, eletricidade, telefone residencial, cable)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3464" lvl="1" marL="86868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240"/>
              <a:buFont typeface="Noto Sans Symbols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6600" y="5334000"/>
            <a:ext cx="1971675" cy="1221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228600" y="1371600"/>
            <a:ext cx="8713788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Imunizações atualizadas, incluindo a data mais recente de um teste de chumbo. (Consulte os Requisitos de Imunização Escolar MA 2005)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Evidência de que seu filho passou por um exame de visão nos últimos 12 meses. Para crianças que não passam no exame de visão e para crianças com atraso no neurodesenvolvimento, é necessário fornecer prova de um exame oftalmológico abrangente realizado por um optometrista ou oftalmologista licenciado indicando diagnóstico, tratamento e prognóstico pertinentes com recomendação.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Por favor, consulte a lista de verificação no Pacote de Registro para itens adicionais.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13500" y="536975"/>
            <a:ext cx="9144000" cy="4950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1D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Imunizações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ex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